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10690225" cy="7559675"/>
  <p:notesSz cx="6808788" cy="9940925"/>
  <p:defaultTextStyle>
    <a:defPPr>
      <a:defRPr lang="en-US"/>
    </a:defPPr>
    <a:lvl1pPr marL="0" algn="l" defTabSz="99536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683" algn="l" defTabSz="99536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367" algn="l" defTabSz="99536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051" algn="l" defTabSz="99536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0734" algn="l" defTabSz="99536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8417" algn="l" defTabSz="99536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6102" algn="l" defTabSz="99536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3785" algn="l" defTabSz="99536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1467" algn="l" defTabSz="99536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0199"/>
    <a:srgbClr val="000099"/>
    <a:srgbClr val="7955DD"/>
    <a:srgbClr val="3333FF"/>
    <a:srgbClr val="000000"/>
    <a:srgbClr val="0066FF"/>
    <a:srgbClr val="990033"/>
    <a:srgbClr val="E3CEFA"/>
    <a:srgbClr val="000066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102" y="-162"/>
      </p:cViewPr>
      <p:guideLst>
        <p:guide orient="horz" pos="2381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-3234" y="-102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475" cy="497046"/>
          </a:xfrm>
          <a:prstGeom prst="rect">
            <a:avLst/>
          </a:prstGeom>
        </p:spPr>
        <p:txBody>
          <a:bodyPr vert="horz" lIns="91432" tIns="45717" rIns="91432" bIns="45717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738" y="0"/>
            <a:ext cx="2950475" cy="497046"/>
          </a:xfrm>
          <a:prstGeom prst="rect">
            <a:avLst/>
          </a:prstGeom>
        </p:spPr>
        <p:txBody>
          <a:bodyPr vert="horz" lIns="91432" tIns="45717" rIns="91432" bIns="45717" rtlCol="0"/>
          <a:lstStyle>
            <a:lvl1pPr algn="r">
              <a:defRPr sz="1200"/>
            </a:lvl1pPr>
          </a:lstStyle>
          <a:p>
            <a:fld id="{799A0C88-FA31-402A-AE77-B8335F60658D}" type="datetimeFigureOut">
              <a:rPr lang="en-GB" smtClean="0"/>
              <a:t>26/07/2018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42154"/>
            <a:ext cx="2950475" cy="497046"/>
          </a:xfrm>
          <a:prstGeom prst="rect">
            <a:avLst/>
          </a:prstGeom>
        </p:spPr>
        <p:txBody>
          <a:bodyPr vert="horz" lIns="91432" tIns="45717" rIns="91432" bIns="45717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738" y="9442154"/>
            <a:ext cx="2950475" cy="497046"/>
          </a:xfrm>
          <a:prstGeom prst="rect">
            <a:avLst/>
          </a:prstGeom>
        </p:spPr>
        <p:txBody>
          <a:bodyPr vert="horz" lIns="91432" tIns="45717" rIns="91432" bIns="45717" rtlCol="0" anchor="b"/>
          <a:lstStyle>
            <a:lvl1pPr algn="r">
              <a:defRPr sz="1200"/>
            </a:lvl1pPr>
          </a:lstStyle>
          <a:p>
            <a:fld id="{79DA5DA7-AEE3-4A8E-990D-4C8C14494E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62216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781635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9536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7683" algn="l" defTabSz="99536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95367" algn="l" defTabSz="99536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93051" algn="l" defTabSz="99536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90734" algn="l" defTabSz="99536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88417" algn="l" defTabSz="99536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86102" algn="l" defTabSz="99536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83785" algn="l" defTabSz="99536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81467" algn="l" defTabSz="99536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69938" y="746125"/>
            <a:ext cx="5268912" cy="372745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0879" y="4721941"/>
            <a:ext cx="5447030" cy="4473416"/>
          </a:xfrm>
          <a:prstGeom prst="rect">
            <a:avLst/>
          </a:prstGeom>
        </p:spPr>
        <p:txBody>
          <a:bodyPr lIns="88349" tIns="44175" rIns="88349" bIns="44175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3312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767" y="2348403"/>
            <a:ext cx="9086691" cy="16204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3534" y="4283816"/>
            <a:ext cx="7483158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7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4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08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6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39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1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43E6-FD7E-4898-A73D-A4581726CD94}" type="datetimeFigureOut">
              <a:rPr lang="en-GB" smtClean="0"/>
              <a:t>26/07/2018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E7391-3D57-4BD9-97F7-BF1DD7C23D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883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43E6-FD7E-4898-A73D-A4581726CD94}" type="datetimeFigureOut">
              <a:rPr lang="en-GB" smtClean="0"/>
              <a:t>26/07/2018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E7391-3D57-4BD9-97F7-BF1DD7C23D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036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12809" y="437482"/>
            <a:ext cx="1803976" cy="9316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0885" y="437482"/>
            <a:ext cx="5233757" cy="9316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43E6-FD7E-4898-A73D-A4581726CD94}" type="datetimeFigureOut">
              <a:rPr lang="en-GB" smtClean="0"/>
              <a:t>26/07/2018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E7391-3D57-4BD9-97F7-BF1DD7C23D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976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43E6-FD7E-4898-A73D-A4581726CD94}" type="datetimeFigureOut">
              <a:rPr lang="en-GB" smtClean="0"/>
              <a:t>26/07/2018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E7391-3D57-4BD9-97F7-BF1DD7C23D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763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455" y="4857793"/>
            <a:ext cx="9086691" cy="150143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455" y="3204115"/>
            <a:ext cx="9086691" cy="1653679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70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41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1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083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854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624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39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16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43E6-FD7E-4898-A73D-A4581726CD94}" type="datetimeFigureOut">
              <a:rPr lang="en-GB" smtClean="0"/>
              <a:t>26/07/2018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E7391-3D57-4BD9-97F7-BF1DD7C23D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7885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0886" y="2547892"/>
            <a:ext cx="3518866" cy="7206191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97925" y="2547892"/>
            <a:ext cx="3518866" cy="7206191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43E6-FD7E-4898-A73D-A4581726CD94}" type="datetimeFigureOut">
              <a:rPr lang="en-GB" smtClean="0"/>
              <a:t>26/07/2018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E7391-3D57-4BD9-97F7-BF1DD7C23D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2757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11" y="302737"/>
            <a:ext cx="9621203" cy="125994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517" y="1692179"/>
            <a:ext cx="4723372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708" indent="0">
              <a:buNone/>
              <a:defRPr sz="2200" b="1"/>
            </a:lvl2pPr>
            <a:lvl3pPr marL="995416" indent="0">
              <a:buNone/>
              <a:defRPr sz="2000" b="1"/>
            </a:lvl3pPr>
            <a:lvl4pPr marL="1493124" indent="0">
              <a:buNone/>
              <a:defRPr sz="1700" b="1"/>
            </a:lvl4pPr>
            <a:lvl5pPr marL="1990832" indent="0">
              <a:buNone/>
              <a:defRPr sz="1700" b="1"/>
            </a:lvl5pPr>
            <a:lvl6pPr marL="2488540" indent="0">
              <a:buNone/>
              <a:defRPr sz="1700" b="1"/>
            </a:lvl6pPr>
            <a:lvl7pPr marL="2986248" indent="0">
              <a:buNone/>
              <a:defRPr sz="1700" b="1"/>
            </a:lvl7pPr>
            <a:lvl8pPr marL="3483955" indent="0">
              <a:buNone/>
              <a:defRPr sz="1700" b="1"/>
            </a:lvl8pPr>
            <a:lvl9pPr marL="3981663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517" y="2397397"/>
            <a:ext cx="4723372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30489" y="1692179"/>
            <a:ext cx="4725227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708" indent="0">
              <a:buNone/>
              <a:defRPr sz="2200" b="1"/>
            </a:lvl2pPr>
            <a:lvl3pPr marL="995416" indent="0">
              <a:buNone/>
              <a:defRPr sz="2000" b="1"/>
            </a:lvl3pPr>
            <a:lvl4pPr marL="1493124" indent="0">
              <a:buNone/>
              <a:defRPr sz="1700" b="1"/>
            </a:lvl4pPr>
            <a:lvl5pPr marL="1990832" indent="0">
              <a:buNone/>
              <a:defRPr sz="1700" b="1"/>
            </a:lvl5pPr>
            <a:lvl6pPr marL="2488540" indent="0">
              <a:buNone/>
              <a:defRPr sz="1700" b="1"/>
            </a:lvl6pPr>
            <a:lvl7pPr marL="2986248" indent="0">
              <a:buNone/>
              <a:defRPr sz="1700" b="1"/>
            </a:lvl7pPr>
            <a:lvl8pPr marL="3483955" indent="0">
              <a:buNone/>
              <a:defRPr sz="1700" b="1"/>
            </a:lvl8pPr>
            <a:lvl9pPr marL="3981663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0489" y="2397397"/>
            <a:ext cx="4725227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43E6-FD7E-4898-A73D-A4581726CD94}" type="datetimeFigureOut">
              <a:rPr lang="en-GB" smtClean="0"/>
              <a:t>26/07/2018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E7391-3D57-4BD9-97F7-BF1DD7C23D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709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43E6-FD7E-4898-A73D-A4581726CD94}" type="datetimeFigureOut">
              <a:rPr lang="en-GB" smtClean="0"/>
              <a:t>26/07/2018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E7391-3D57-4BD9-97F7-BF1DD7C23D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9721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43E6-FD7E-4898-A73D-A4581726CD94}" type="datetimeFigureOut">
              <a:rPr lang="en-GB" smtClean="0"/>
              <a:t>26/07/2018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E7391-3D57-4BD9-97F7-BF1DD7C23D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8895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13" y="300988"/>
            <a:ext cx="3517011" cy="128094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9585" y="300991"/>
            <a:ext cx="5976134" cy="6451973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513" y="1581934"/>
            <a:ext cx="3517011" cy="5171028"/>
          </a:xfrm>
        </p:spPr>
        <p:txBody>
          <a:bodyPr/>
          <a:lstStyle>
            <a:lvl1pPr marL="0" indent="0">
              <a:buNone/>
              <a:defRPr sz="1500"/>
            </a:lvl1pPr>
            <a:lvl2pPr marL="497708" indent="0">
              <a:buNone/>
              <a:defRPr sz="1300"/>
            </a:lvl2pPr>
            <a:lvl3pPr marL="995416" indent="0">
              <a:buNone/>
              <a:defRPr sz="1100"/>
            </a:lvl3pPr>
            <a:lvl4pPr marL="1493124" indent="0">
              <a:buNone/>
              <a:defRPr sz="1000"/>
            </a:lvl4pPr>
            <a:lvl5pPr marL="1990832" indent="0">
              <a:buNone/>
              <a:defRPr sz="1000"/>
            </a:lvl5pPr>
            <a:lvl6pPr marL="2488540" indent="0">
              <a:buNone/>
              <a:defRPr sz="1000"/>
            </a:lvl6pPr>
            <a:lvl7pPr marL="2986248" indent="0">
              <a:buNone/>
              <a:defRPr sz="1000"/>
            </a:lvl7pPr>
            <a:lvl8pPr marL="3483955" indent="0">
              <a:buNone/>
              <a:defRPr sz="1000"/>
            </a:lvl8pPr>
            <a:lvl9pPr marL="398166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43E6-FD7E-4898-A73D-A4581726CD94}" type="datetimeFigureOut">
              <a:rPr lang="en-GB" smtClean="0"/>
              <a:t>26/07/2018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E7391-3D57-4BD9-97F7-BF1DD7C23D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3585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359" y="5291773"/>
            <a:ext cx="6414135" cy="62472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359" y="675471"/>
            <a:ext cx="6414135" cy="4535805"/>
          </a:xfrm>
        </p:spPr>
        <p:txBody>
          <a:bodyPr/>
          <a:lstStyle>
            <a:lvl1pPr marL="0" indent="0">
              <a:buNone/>
              <a:defRPr sz="3500"/>
            </a:lvl1pPr>
            <a:lvl2pPr marL="497708" indent="0">
              <a:buNone/>
              <a:defRPr sz="3000"/>
            </a:lvl2pPr>
            <a:lvl3pPr marL="995416" indent="0">
              <a:buNone/>
              <a:defRPr sz="2600"/>
            </a:lvl3pPr>
            <a:lvl4pPr marL="1493124" indent="0">
              <a:buNone/>
              <a:defRPr sz="2200"/>
            </a:lvl4pPr>
            <a:lvl5pPr marL="1990832" indent="0">
              <a:buNone/>
              <a:defRPr sz="2200"/>
            </a:lvl5pPr>
            <a:lvl6pPr marL="2488540" indent="0">
              <a:buNone/>
              <a:defRPr sz="2200"/>
            </a:lvl6pPr>
            <a:lvl7pPr marL="2986248" indent="0">
              <a:buNone/>
              <a:defRPr sz="2200"/>
            </a:lvl7pPr>
            <a:lvl8pPr marL="3483955" indent="0">
              <a:buNone/>
              <a:defRPr sz="2200"/>
            </a:lvl8pPr>
            <a:lvl9pPr marL="3981663" indent="0">
              <a:buNone/>
              <a:defRPr sz="22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359" y="5916497"/>
            <a:ext cx="6414135" cy="887211"/>
          </a:xfrm>
        </p:spPr>
        <p:txBody>
          <a:bodyPr/>
          <a:lstStyle>
            <a:lvl1pPr marL="0" indent="0">
              <a:buNone/>
              <a:defRPr sz="1500"/>
            </a:lvl1pPr>
            <a:lvl2pPr marL="497708" indent="0">
              <a:buNone/>
              <a:defRPr sz="1300"/>
            </a:lvl2pPr>
            <a:lvl3pPr marL="995416" indent="0">
              <a:buNone/>
              <a:defRPr sz="1100"/>
            </a:lvl3pPr>
            <a:lvl4pPr marL="1493124" indent="0">
              <a:buNone/>
              <a:defRPr sz="1000"/>
            </a:lvl4pPr>
            <a:lvl5pPr marL="1990832" indent="0">
              <a:buNone/>
              <a:defRPr sz="1000"/>
            </a:lvl5pPr>
            <a:lvl6pPr marL="2488540" indent="0">
              <a:buNone/>
              <a:defRPr sz="1000"/>
            </a:lvl6pPr>
            <a:lvl7pPr marL="2986248" indent="0">
              <a:buNone/>
              <a:defRPr sz="1000"/>
            </a:lvl7pPr>
            <a:lvl8pPr marL="3483955" indent="0">
              <a:buNone/>
              <a:defRPr sz="1000"/>
            </a:lvl8pPr>
            <a:lvl9pPr marL="398166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43E6-FD7E-4898-A73D-A4581726CD94}" type="datetimeFigureOut">
              <a:rPr lang="en-GB" smtClean="0"/>
              <a:t>26/07/2018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E7391-3D57-4BD9-97F7-BF1DD7C23D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0244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511" y="302737"/>
            <a:ext cx="9621203" cy="1259946"/>
          </a:xfrm>
          <a:prstGeom prst="rect">
            <a:avLst/>
          </a:prstGeom>
        </p:spPr>
        <p:txBody>
          <a:bodyPr vert="horz" lIns="99542" tIns="49771" rIns="99542" bIns="4977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511" y="1763927"/>
            <a:ext cx="9621203" cy="4989036"/>
          </a:xfrm>
          <a:prstGeom prst="rect">
            <a:avLst/>
          </a:prstGeom>
        </p:spPr>
        <p:txBody>
          <a:bodyPr vert="horz" lIns="99542" tIns="49771" rIns="99542" bIns="4977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511" y="7006701"/>
            <a:ext cx="2494386" cy="402484"/>
          </a:xfrm>
          <a:prstGeom prst="rect">
            <a:avLst/>
          </a:prstGeom>
        </p:spPr>
        <p:txBody>
          <a:bodyPr vert="horz" lIns="99542" tIns="49771" rIns="99542" bIns="4977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843E6-FD7E-4898-A73D-A4581726CD94}" type="datetimeFigureOut">
              <a:rPr lang="en-GB" smtClean="0"/>
              <a:t>26/07/2018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2494" y="7006701"/>
            <a:ext cx="3385238" cy="402484"/>
          </a:xfrm>
          <a:prstGeom prst="rect">
            <a:avLst/>
          </a:prstGeom>
        </p:spPr>
        <p:txBody>
          <a:bodyPr vert="horz" lIns="99542" tIns="49771" rIns="99542" bIns="4977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61328" y="7006701"/>
            <a:ext cx="2494386" cy="402484"/>
          </a:xfrm>
          <a:prstGeom prst="rect">
            <a:avLst/>
          </a:prstGeom>
        </p:spPr>
        <p:txBody>
          <a:bodyPr vert="horz" lIns="99542" tIns="49771" rIns="99542" bIns="4977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E7391-3D57-4BD9-97F7-BF1DD7C23D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745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95416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281" indent="-373281" algn="l" defTabSz="995416" rtl="0" eaLnBrk="1" latinLnBrk="0" hangingPunct="1">
        <a:spcBef>
          <a:spcPct val="2000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775" indent="-311067" algn="l" defTabSz="995416" rtl="0" eaLnBrk="1" latinLnBrk="0" hangingPunct="1">
        <a:spcBef>
          <a:spcPct val="20000"/>
        </a:spcBef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270" indent="-248854" algn="l" defTabSz="995416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1978" indent="-248854" algn="l" defTabSz="995416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39686" indent="-248854" algn="l" defTabSz="995416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7394" indent="-248854" algn="l" defTabSz="995416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101" indent="-248854" algn="l" defTabSz="995416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2809" indent="-248854" algn="l" defTabSz="995416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0517" indent="-248854" algn="l" defTabSz="995416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541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708" algn="l" defTabSz="99541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416" algn="l" defTabSz="99541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124" algn="l" defTabSz="99541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0832" algn="l" defTabSz="99541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8540" algn="l" defTabSz="99541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6248" algn="l" defTabSz="99541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3955" algn="l" defTabSz="99541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1663" algn="l" defTabSz="99541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gif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hyperlink" Target="mailto:steynp@who.int" TargetMode="External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270751" y="-144598"/>
            <a:ext cx="7568443" cy="7848872"/>
          </a:xfrm>
          <a:prstGeom prst="rect">
            <a:avLst/>
          </a:prstGeom>
          <a:solidFill>
            <a:schemeClr val="tx2">
              <a:lumMod val="20000"/>
              <a:lumOff val="80000"/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42" tIns="49771" rIns="99542" bIns="49771" rtlCol="0" anchor="ctr"/>
          <a:lstStyle/>
          <a:p>
            <a:pPr algn="ctr"/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-10331" y="-73951"/>
            <a:ext cx="3281082" cy="1439342"/>
          </a:xfrm>
          <a:prstGeom prst="rect">
            <a:avLst/>
          </a:prstGeom>
          <a:gradFill flip="none" rotWithShape="1">
            <a:gsLst>
              <a:gs pos="0">
                <a:srgbClr val="000099">
                  <a:shade val="30000"/>
                  <a:satMod val="115000"/>
                </a:srgbClr>
              </a:gs>
              <a:gs pos="50000">
                <a:srgbClr val="000099">
                  <a:shade val="67500"/>
                  <a:satMod val="115000"/>
                </a:srgbClr>
              </a:gs>
              <a:gs pos="100000">
                <a:srgbClr val="000099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txBody>
          <a:bodyPr wrap="square" lIns="99542" tIns="49771" rIns="99542" bIns="49771" rtlCol="0">
            <a:spAutoFit/>
          </a:bodyPr>
          <a:lstStyle/>
          <a:p>
            <a:pPr algn="ctr"/>
            <a:endParaRPr lang="fr-CH" sz="300" b="1" dirty="0" smtClean="0">
              <a:solidFill>
                <a:schemeClr val="bg1"/>
              </a:solidFill>
              <a:latin typeface="CG Omega" pitchFamily="34" charset="0"/>
            </a:endParaRPr>
          </a:p>
          <a:p>
            <a:pPr algn="ctr"/>
            <a:endParaRPr lang="fr-CH" sz="900" b="1" dirty="0" smtClean="0">
              <a:solidFill>
                <a:schemeClr val="bg1"/>
              </a:solidFill>
              <a:latin typeface="CG Omega" pitchFamily="34" charset="0"/>
            </a:endParaRPr>
          </a:p>
          <a:p>
            <a:pPr algn="ctr"/>
            <a:r>
              <a:rPr lang="fr-CH" sz="1200" b="1" dirty="0" smtClean="0">
                <a:solidFill>
                  <a:schemeClr val="bg1"/>
                </a:solidFill>
              </a:rPr>
              <a:t>AIDS 2018</a:t>
            </a:r>
            <a:endParaRPr lang="fr-CH" sz="1200" b="1" dirty="0">
              <a:solidFill>
                <a:schemeClr val="bg1"/>
              </a:solidFill>
            </a:endParaRPr>
          </a:p>
          <a:p>
            <a:pPr algn="ctr"/>
            <a:r>
              <a:rPr lang="fr-CH" sz="1200" dirty="0" smtClean="0">
                <a:solidFill>
                  <a:schemeClr val="bg1"/>
                </a:solidFill>
              </a:rPr>
              <a:t>Amsterdam, The </a:t>
            </a:r>
            <a:r>
              <a:rPr lang="fr-CH" sz="1200" dirty="0" err="1" smtClean="0">
                <a:solidFill>
                  <a:schemeClr val="bg1"/>
                </a:solidFill>
              </a:rPr>
              <a:t>Netherlands</a:t>
            </a:r>
            <a:r>
              <a:rPr lang="fr-CH" sz="1200" dirty="0" smtClean="0">
                <a:solidFill>
                  <a:schemeClr val="bg1"/>
                </a:solidFill>
              </a:rPr>
              <a:t/>
            </a:r>
            <a:br>
              <a:rPr lang="fr-CH" sz="1200" dirty="0" smtClean="0">
                <a:solidFill>
                  <a:schemeClr val="bg1"/>
                </a:solidFill>
              </a:rPr>
            </a:br>
            <a:endParaRPr lang="fr-CH" sz="1200" dirty="0">
              <a:solidFill>
                <a:schemeClr val="bg1"/>
              </a:solidFill>
            </a:endParaRPr>
          </a:p>
          <a:p>
            <a:pPr algn="ctr"/>
            <a:r>
              <a:rPr lang="fr-CH" sz="1500" b="1" dirty="0" smtClean="0">
                <a:solidFill>
                  <a:schemeClr val="bg1"/>
                </a:solidFill>
              </a:rPr>
              <a:t>27 July 2018</a:t>
            </a:r>
            <a:endParaRPr lang="fr-CH" sz="1500" b="1" dirty="0">
              <a:solidFill>
                <a:schemeClr val="bg1"/>
              </a:solidFill>
            </a:endParaRPr>
          </a:p>
          <a:p>
            <a:pPr algn="ctr"/>
            <a:r>
              <a:rPr lang="fr-CH" sz="1200" dirty="0">
                <a:solidFill>
                  <a:schemeClr val="bg1"/>
                </a:solidFill>
              </a:rPr>
              <a:t>07:00 – 08:30</a:t>
            </a:r>
          </a:p>
          <a:p>
            <a:pPr algn="ctr"/>
            <a:r>
              <a:rPr lang="fr-CH" sz="1200" dirty="0">
                <a:solidFill>
                  <a:schemeClr val="bg1"/>
                </a:solidFill>
              </a:rPr>
              <a:t>Venue: </a:t>
            </a:r>
            <a:r>
              <a:rPr lang="fr-CH" sz="1200" dirty="0" err="1">
                <a:solidFill>
                  <a:schemeClr val="bg1"/>
                </a:solidFill>
              </a:rPr>
              <a:t>Elicium</a:t>
            </a:r>
            <a:r>
              <a:rPr lang="fr-CH" sz="1200" dirty="0">
                <a:solidFill>
                  <a:schemeClr val="bg1"/>
                </a:solidFill>
              </a:rPr>
              <a:t> </a:t>
            </a:r>
            <a:r>
              <a:rPr lang="fr-CH" sz="1200" dirty="0">
                <a:solidFill>
                  <a:schemeClr val="bg1"/>
                </a:solidFill>
                <a:latin typeface="CG Omega" pitchFamily="34" charset="0"/>
              </a:rPr>
              <a:t>1 </a:t>
            </a:r>
          </a:p>
        </p:txBody>
      </p:sp>
      <p:sp>
        <p:nvSpPr>
          <p:cNvPr id="8" name="Text Box 12"/>
          <p:cNvSpPr txBox="1"/>
          <p:nvPr/>
        </p:nvSpPr>
        <p:spPr>
          <a:xfrm>
            <a:off x="3438920" y="301000"/>
            <a:ext cx="7128791" cy="1172974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9536" tIns="49769" rIns="99536" bIns="4976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 smtClean="0">
                <a:ln w="19050" cap="flat" cmpd="sng" algn="ctr">
                  <a:noFill/>
                  <a:prstDash val="solid"/>
                  <a:round/>
                </a:ln>
                <a:solidFill>
                  <a:schemeClr val="bg2">
                    <a:lumMod val="10000"/>
                  </a:schemeClr>
                </a:solidFill>
                <a:latin typeface="+mj-lt"/>
                <a:ea typeface="SimSun"/>
                <a:cs typeface="Arial" panose="020B0604020202020204" pitchFamily="34" charset="0"/>
              </a:rPr>
              <a:t>From research to policy to practice</a:t>
            </a:r>
            <a:r>
              <a:rPr lang="en-US" b="1" dirty="0" smtClean="0">
                <a:ln w="19050" cap="flat" cmpd="sng" algn="ctr">
                  <a:noFill/>
                  <a:prstDash val="solid"/>
                  <a:round/>
                </a:ln>
                <a:solidFill>
                  <a:schemeClr val="bg2">
                    <a:lumMod val="10000"/>
                  </a:schemeClr>
                </a:solidFill>
                <a:latin typeface="+mj-lt"/>
                <a:ea typeface="SimSun"/>
                <a:cs typeface="Arial" panose="020B0604020202020204" pitchFamily="34" charset="0"/>
              </a:rPr>
              <a:t>: </a:t>
            </a:r>
            <a:br>
              <a:rPr lang="en-US" b="1" dirty="0" smtClean="0">
                <a:ln w="19050" cap="flat" cmpd="sng" algn="ctr">
                  <a:noFill/>
                  <a:prstDash val="solid"/>
                  <a:round/>
                </a:ln>
                <a:solidFill>
                  <a:schemeClr val="bg2">
                    <a:lumMod val="10000"/>
                  </a:schemeClr>
                </a:solidFill>
                <a:latin typeface="+mj-lt"/>
                <a:ea typeface="SimSun"/>
                <a:cs typeface="Arial" panose="020B0604020202020204" pitchFamily="34" charset="0"/>
              </a:rPr>
            </a:br>
            <a:r>
              <a:rPr lang="en-US" b="1" dirty="0" smtClean="0">
                <a:ln w="19050" cap="flat" cmpd="sng" algn="ctr">
                  <a:noFill/>
                  <a:prstDash val="solid"/>
                  <a:round/>
                </a:ln>
                <a:solidFill>
                  <a:schemeClr val="bg2">
                    <a:lumMod val="10000"/>
                  </a:schemeClr>
                </a:solidFill>
                <a:latin typeface="+mj-lt"/>
                <a:ea typeface="SimSun"/>
                <a:cs typeface="Arial" panose="020B0604020202020204" pitchFamily="34" charset="0"/>
              </a:rPr>
              <a:t>WHO medical eligibility criteria (MEC) for progestogen only contraception use by women at high risk of HIV infection </a:t>
            </a:r>
            <a:endParaRPr lang="en-GB" b="1" dirty="0">
              <a:ln w="19050" cap="flat" cmpd="sng" algn="ctr">
                <a:noFill/>
                <a:prstDash val="solid"/>
                <a:round/>
              </a:ln>
              <a:solidFill>
                <a:srgbClr val="990033"/>
              </a:solidFill>
              <a:latin typeface="+mj-lt"/>
              <a:ea typeface="SimSun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28888" y="1494903"/>
            <a:ext cx="7361337" cy="4901828"/>
          </a:xfrm>
          <a:prstGeom prst="rect">
            <a:avLst/>
          </a:prstGeom>
          <a:noFill/>
        </p:spPr>
        <p:txBody>
          <a:bodyPr wrap="square" lIns="99542" tIns="49771" rIns="99542" bIns="49771">
            <a:spAutoFit/>
          </a:bodyPr>
          <a:lstStyle/>
          <a:p>
            <a:r>
              <a:rPr lang="en-GB" sz="1800" b="1" dirty="0" smtClean="0">
                <a:ln w="3175">
                  <a:noFill/>
                  <a:prstDash val="solid"/>
                </a:ln>
                <a:solidFill>
                  <a:srgbClr val="370199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Co-Chairs</a:t>
            </a:r>
            <a:r>
              <a:rPr lang="en-GB" sz="1800" dirty="0">
                <a:ln w="3175">
                  <a:noFill/>
                  <a:prstDash val="solid"/>
                </a:ln>
                <a:solidFill>
                  <a:srgbClr val="370199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GB" sz="1800" dirty="0" smtClean="0">
              <a:ln w="3175">
                <a:noFill/>
                <a:prstDash val="solid"/>
              </a:ln>
              <a:solidFill>
                <a:srgbClr val="370199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1800" b="1" dirty="0" smtClean="0">
                <a:ln w="3175">
                  <a:noFill/>
                  <a:prstDash val="solid"/>
                </a:ln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James </a:t>
            </a:r>
            <a:r>
              <a:rPr lang="en-US" sz="1800" b="1" dirty="0">
                <a:ln w="3175">
                  <a:noFill/>
                  <a:prstDash val="solid"/>
                </a:ln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Kiarie, </a:t>
            </a:r>
            <a:r>
              <a:rPr lang="en-US" sz="1800" dirty="0" smtClean="0">
                <a:ln w="3175">
                  <a:noFill/>
                  <a:prstDash val="solid"/>
                </a:ln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WHO RHR</a:t>
            </a:r>
            <a:endParaRPr lang="en-US" sz="1800" dirty="0">
              <a:ln w="3175">
                <a:noFill/>
                <a:prstDash val="solid"/>
              </a:ln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1800" b="1" dirty="0" smtClean="0">
                <a:ln w="3175">
                  <a:noFill/>
                  <a:prstDash val="solid"/>
                </a:ln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Petrus </a:t>
            </a:r>
            <a:r>
              <a:rPr lang="en-US" sz="1800" b="1" dirty="0">
                <a:ln w="3175">
                  <a:noFill/>
                  <a:prstDash val="solid"/>
                </a:ln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Steyn</a:t>
            </a:r>
            <a:r>
              <a:rPr lang="en-US" sz="1800" dirty="0">
                <a:ln w="3175">
                  <a:noFill/>
                  <a:prstDash val="solid"/>
                </a:ln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800" dirty="0" smtClean="0">
                <a:ln w="3175">
                  <a:noFill/>
                  <a:prstDash val="solid"/>
                </a:ln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WHO RHR</a:t>
            </a:r>
            <a:endParaRPr lang="en-US" sz="1800" dirty="0">
              <a:ln w="3175">
                <a:noFill/>
                <a:prstDash val="solid"/>
              </a:ln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800" dirty="0">
              <a:ln w="3175">
                <a:noFill/>
                <a:prstDash val="solid"/>
              </a:ln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1800" b="1" dirty="0" smtClean="0">
                <a:ln w="3175">
                  <a:noFill/>
                  <a:prstDash val="solid"/>
                </a:ln>
                <a:solidFill>
                  <a:srgbClr val="370199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Speakers</a:t>
            </a:r>
            <a:endParaRPr lang="en-GB" sz="1800" b="1" dirty="0">
              <a:ln w="3175">
                <a:noFill/>
                <a:prstDash val="solid"/>
              </a:ln>
              <a:solidFill>
                <a:srgbClr val="370199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1800" b="1" dirty="0" smtClean="0">
                <a:ln w="3175">
                  <a:noFill/>
                  <a:prstDash val="solid"/>
                </a:ln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James  </a:t>
            </a:r>
            <a:r>
              <a:rPr lang="en-GB" sz="1800" b="1" dirty="0" smtClean="0">
                <a:ln w="3175">
                  <a:noFill/>
                  <a:prstDash val="solid"/>
                </a:ln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Kiarie, </a:t>
            </a:r>
            <a:r>
              <a:rPr lang="en-US" sz="1800" dirty="0" smtClean="0">
                <a:ln w="3175">
                  <a:noFill/>
                  <a:prstDash val="solid"/>
                </a:ln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WHO </a:t>
            </a:r>
            <a:r>
              <a:rPr lang="en-US" sz="1800" dirty="0" smtClean="0">
                <a:ln w="3175">
                  <a:noFill/>
                  <a:prstDash val="solid"/>
                </a:ln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Human </a:t>
            </a:r>
            <a:r>
              <a:rPr lang="en-US" sz="1800" dirty="0">
                <a:ln w="3175">
                  <a:noFill/>
                  <a:prstDash val="solid"/>
                </a:ln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Reproduction </a:t>
            </a:r>
            <a:r>
              <a:rPr lang="en-US" sz="1800" dirty="0" smtClean="0">
                <a:ln w="3175">
                  <a:noFill/>
                  <a:prstDash val="solid"/>
                </a:ln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Team, </a:t>
            </a:r>
          </a:p>
          <a:p>
            <a:r>
              <a:rPr lang="en-US" sz="1800" i="1" dirty="0" smtClean="0">
                <a:ln w="3175">
                  <a:noFill/>
                  <a:prstDash val="solid"/>
                </a:ln>
                <a:latin typeface="Calibri" panose="020F0502020204030204" pitchFamily="34" charset="0"/>
                <a:cs typeface="Arial" panose="020B0604020202020204" pitchFamily="34" charset="0"/>
              </a:rPr>
              <a:t>Development </a:t>
            </a:r>
            <a:r>
              <a:rPr lang="en-US" sz="1800" i="1" dirty="0">
                <a:ln w="3175">
                  <a:noFill/>
                  <a:prstDash val="solid"/>
                </a:ln>
                <a:latin typeface="Calibri" panose="020F0502020204030204" pitchFamily="34" charset="0"/>
                <a:cs typeface="Arial" panose="020B0604020202020204" pitchFamily="34" charset="0"/>
              </a:rPr>
              <a:t>of WHO MEC guidelines </a:t>
            </a:r>
            <a:endParaRPr lang="en-US" sz="1800" i="1" dirty="0" smtClean="0">
              <a:ln w="3175">
                <a:noFill/>
                <a:prstDash val="solid"/>
              </a:ln>
              <a:latin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800" i="1" dirty="0" smtClean="0">
              <a:ln w="3175">
                <a:noFill/>
                <a:prstDash val="solid"/>
              </a:ln>
              <a:latin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1800" b="1" dirty="0" smtClean="0">
                <a:ln w="3175">
                  <a:noFill/>
                  <a:prstDash val="solid"/>
                </a:ln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Renee </a:t>
            </a:r>
            <a:r>
              <a:rPr lang="en-US" sz="1800" b="1" dirty="0">
                <a:ln w="3175">
                  <a:noFill/>
                  <a:prstDash val="solid"/>
                </a:ln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Heffron, </a:t>
            </a:r>
            <a:r>
              <a:rPr lang="en-US" sz="1800" dirty="0">
                <a:ln w="3175">
                  <a:noFill/>
                  <a:prstDash val="solid"/>
                </a:ln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Departments of Global Health and Epidemiology, International Clinical Research Center, University of Washington, </a:t>
            </a:r>
            <a:r>
              <a:rPr lang="en-US" sz="1800" dirty="0" smtClean="0">
                <a:ln w="3175">
                  <a:noFill/>
                  <a:prstDash val="solid"/>
                </a:ln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USA</a:t>
            </a:r>
            <a:endParaRPr lang="en-US" sz="1800" dirty="0" smtClean="0">
              <a:ln w="3175">
                <a:noFill/>
                <a:prstDash val="solid"/>
              </a:ln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1800" i="1" dirty="0" smtClean="0">
                <a:ln w="3175">
                  <a:noFill/>
                  <a:prstDash val="solid"/>
                </a:ln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Differences </a:t>
            </a:r>
            <a:r>
              <a:rPr lang="en-US" sz="1800" i="1" dirty="0">
                <a:ln w="3175">
                  <a:noFill/>
                  <a:prstDash val="solid"/>
                </a:ln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in DMPA-IM, DMPA-SC and NET-EN relative to the potential impact on HIV </a:t>
            </a:r>
            <a:r>
              <a:rPr lang="en-US" sz="1800" i="1" dirty="0" smtClean="0">
                <a:ln w="3175">
                  <a:noFill/>
                  <a:prstDash val="solid"/>
                </a:ln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acquisition </a:t>
            </a:r>
            <a:r>
              <a:rPr lang="en-US" sz="1800" i="1" dirty="0">
                <a:ln w="3175">
                  <a:noFill/>
                  <a:prstDash val="solid"/>
                </a:ln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in women </a:t>
            </a:r>
            <a:endParaRPr lang="en-US" sz="1800" i="1" dirty="0" smtClean="0">
              <a:ln w="3175">
                <a:noFill/>
                <a:prstDash val="solid"/>
              </a:ln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800" i="1" dirty="0" smtClean="0">
              <a:ln w="3175">
                <a:noFill/>
                <a:prstDash val="solid"/>
              </a:ln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1800" b="1" dirty="0" smtClean="0">
                <a:ln w="3175">
                  <a:noFill/>
                  <a:prstDash val="solid"/>
                </a:ln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Petrus </a:t>
            </a:r>
            <a:r>
              <a:rPr lang="en-US" sz="1800" b="1" dirty="0">
                <a:ln w="3175">
                  <a:noFill/>
                  <a:prstDash val="solid"/>
                </a:ln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Steyn</a:t>
            </a:r>
            <a:r>
              <a:rPr lang="en-US" sz="1800" dirty="0">
                <a:ln w="3175">
                  <a:noFill/>
                  <a:prstDash val="solid"/>
                </a:ln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800" dirty="0" smtClean="0">
                <a:ln w="3175">
                  <a:noFill/>
                  <a:prstDash val="solid"/>
                </a:ln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WHO Human </a:t>
            </a:r>
            <a:r>
              <a:rPr lang="en-US" sz="1800" dirty="0">
                <a:ln w="3175">
                  <a:noFill/>
                  <a:prstDash val="solid"/>
                </a:ln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Reproduction </a:t>
            </a:r>
            <a:r>
              <a:rPr lang="en-US" sz="1800" dirty="0" smtClean="0">
                <a:ln w="3175">
                  <a:noFill/>
                  <a:prstDash val="solid"/>
                </a:ln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Team</a:t>
            </a:r>
          </a:p>
          <a:p>
            <a:r>
              <a:rPr lang="en-US" sz="1800" i="1" dirty="0" smtClean="0">
                <a:ln w="3175">
                  <a:noFill/>
                  <a:prstDash val="solid"/>
                </a:ln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Implementation </a:t>
            </a:r>
            <a:r>
              <a:rPr lang="en-US" sz="1800" i="1" dirty="0">
                <a:ln w="3175">
                  <a:noFill/>
                  <a:prstDash val="solid"/>
                </a:ln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of WHO MEC recommendations </a:t>
            </a:r>
            <a:endParaRPr lang="en-US" sz="1800" i="1" dirty="0" smtClean="0">
              <a:ln w="3175">
                <a:noFill/>
                <a:prstDash val="solid"/>
              </a:ln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800" i="1" dirty="0" smtClean="0">
              <a:ln w="3175">
                <a:noFill/>
                <a:prstDash val="solid"/>
              </a:ln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1800" b="1" dirty="0">
                <a:ln w="3175">
                  <a:noFill/>
                  <a:prstDash val="solid"/>
                </a:ln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Lillian Mworeko, </a:t>
            </a:r>
            <a:r>
              <a:rPr lang="en-US" sz="1800" dirty="0">
                <a:ln w="3175">
                  <a:noFill/>
                  <a:prstDash val="solid"/>
                </a:ln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International Community of women living with HIV Eastern Africa (ICWEA), Uganda</a:t>
            </a:r>
            <a:r>
              <a:rPr lang="en-US" sz="1800" dirty="0" smtClean="0">
                <a:ln w="3175">
                  <a:noFill/>
                  <a:prstDash val="solid"/>
                </a:ln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1800" i="1" dirty="0">
                <a:ln w="3175">
                  <a:noFill/>
                  <a:prstDash val="solid"/>
                </a:ln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What should the advocacy agenda for the process of guidance be?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9973" y="3774588"/>
            <a:ext cx="10279" cy="105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 flipH="1">
            <a:off x="3316409" y="0"/>
            <a:ext cx="12479" cy="7581901"/>
          </a:xfrm>
          <a:prstGeom prst="line">
            <a:avLst/>
          </a:prstGeom>
          <a:ln w="2540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0736" y="6732165"/>
            <a:ext cx="1217535" cy="51395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163989" y="6804173"/>
            <a:ext cx="33285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b="1" dirty="0">
                <a:ln w="3175">
                  <a:noFill/>
                </a:ln>
                <a:solidFill>
                  <a:srgbClr val="990033"/>
                </a:solidFill>
                <a:cs typeface="Arial" panose="020B0604020202020204" pitchFamily="34" charset="0"/>
              </a:rPr>
              <a:t>For </a:t>
            </a:r>
            <a:r>
              <a:rPr lang="en-GB" sz="1000" b="1" dirty="0" smtClean="0">
                <a:ln w="3175">
                  <a:noFill/>
                </a:ln>
                <a:solidFill>
                  <a:srgbClr val="990033"/>
                </a:solidFill>
                <a:cs typeface="Arial" panose="020B0604020202020204" pitchFamily="34" charset="0"/>
              </a:rPr>
              <a:t>further details</a:t>
            </a:r>
            <a:r>
              <a:rPr lang="en-GB" sz="1000" b="1" dirty="0">
                <a:ln w="3175">
                  <a:noFill/>
                </a:ln>
                <a:solidFill>
                  <a:srgbClr val="990033"/>
                </a:solidFill>
                <a:cs typeface="Arial" panose="020B0604020202020204" pitchFamily="34" charset="0"/>
              </a:rPr>
              <a:t>:</a:t>
            </a:r>
          </a:p>
          <a:p>
            <a:pPr algn="r"/>
            <a:r>
              <a:rPr lang="fr-CH" sz="1000" b="1" dirty="0">
                <a:ln w="3175">
                  <a:noFill/>
                </a:ln>
                <a:solidFill>
                  <a:schemeClr val="bg2">
                    <a:lumMod val="10000"/>
                  </a:schemeClr>
                </a:solidFill>
                <a:cs typeface="Arial" panose="020B0604020202020204" pitchFamily="34" charset="0"/>
              </a:rPr>
              <a:t>Dr Petrus Steyn: </a:t>
            </a:r>
            <a:r>
              <a:rPr lang="fr-CH" sz="1000" b="1" dirty="0" smtClean="0">
                <a:ln w="3175">
                  <a:noFill/>
                </a:ln>
                <a:solidFill>
                  <a:schemeClr val="bg2">
                    <a:lumMod val="10000"/>
                  </a:schemeClr>
                </a:solidFill>
                <a:cs typeface="Arial" panose="020B0604020202020204" pitchFamily="34" charset="0"/>
                <a:hlinkClick r:id="rId5"/>
              </a:rPr>
              <a:t>steynp@who.int</a:t>
            </a:r>
            <a:endParaRPr lang="fr-CH" sz="1000" b="1" dirty="0" smtClean="0">
              <a:ln w="3175">
                <a:noFill/>
              </a:ln>
              <a:solidFill>
                <a:schemeClr val="bg2">
                  <a:lumMod val="10000"/>
                </a:schemeClr>
              </a:solidFill>
              <a:cs typeface="Arial" panose="020B0604020202020204" pitchFamily="34" charset="0"/>
            </a:endParaRPr>
          </a:p>
          <a:p>
            <a:pPr algn="r"/>
            <a:r>
              <a:rPr lang="en-GB" sz="1000" b="1" dirty="0" smtClean="0">
                <a:ln w="3175">
                  <a:noFill/>
                </a:ln>
                <a:solidFill>
                  <a:schemeClr val="bg2">
                    <a:lumMod val="10000"/>
                  </a:schemeClr>
                </a:solidFill>
                <a:cs typeface="Arial" panose="020B0604020202020204" pitchFamily="34" charset="0"/>
              </a:rPr>
              <a:t>http</a:t>
            </a:r>
            <a:r>
              <a:rPr lang="en-GB" sz="1000" b="1" dirty="0">
                <a:ln w="3175">
                  <a:noFill/>
                </a:ln>
                <a:solidFill>
                  <a:schemeClr val="bg2">
                    <a:lumMod val="10000"/>
                  </a:schemeClr>
                </a:solidFill>
                <a:cs typeface="Arial" panose="020B0604020202020204" pitchFamily="34" charset="0"/>
              </a:rPr>
              <a:t>://</a:t>
            </a:r>
            <a:r>
              <a:rPr lang="en-GB" sz="1000" b="1" dirty="0" smtClean="0">
                <a:ln w="3175">
                  <a:noFill/>
                </a:ln>
                <a:solidFill>
                  <a:schemeClr val="bg2">
                    <a:lumMod val="10000"/>
                  </a:schemeClr>
                </a:solidFill>
                <a:cs typeface="Arial" panose="020B0604020202020204" pitchFamily="34" charset="0"/>
              </a:rPr>
              <a:t>programme.aids2018.org/Programme/Session/1464</a:t>
            </a:r>
            <a:r>
              <a:rPr lang="en-GB" sz="1000" b="1" dirty="0" smtClean="0">
                <a:ln w="3175">
                  <a:noFill/>
                </a:ln>
                <a:solidFill>
                  <a:schemeClr val="bg2">
                    <a:lumMod val="10000"/>
                  </a:schemeClr>
                </a:solidFill>
                <a:latin typeface="CG Omega" pitchFamily="34" charset="0"/>
                <a:cs typeface="Arial" panose="020B0604020202020204" pitchFamily="34" charset="0"/>
              </a:rPr>
              <a:t> </a:t>
            </a:r>
            <a:r>
              <a:rPr lang="en-GB" sz="1000" dirty="0" smtClean="0">
                <a:ln w="3175">
                  <a:noFill/>
                </a:ln>
                <a:solidFill>
                  <a:schemeClr val="bg2">
                    <a:lumMod val="10000"/>
                  </a:schemeClr>
                </a:solidFill>
                <a:latin typeface="CG Omega" pitchFamily="34" charset="0"/>
                <a:cs typeface="Arial" panose="020B0604020202020204" pitchFamily="34" charset="0"/>
              </a:rPr>
              <a:t> </a:t>
            </a:r>
            <a:endParaRPr lang="en-GB" sz="1000" dirty="0">
              <a:ln w="3175">
                <a:noFill/>
              </a:ln>
              <a:solidFill>
                <a:schemeClr val="bg2">
                  <a:lumMod val="10000"/>
                </a:schemeClr>
              </a:solidFill>
              <a:latin typeface="CG Omega" pitchFamily="34" charset="0"/>
              <a:cs typeface="Arial" panose="020B0604020202020204" pitchFamily="34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774" y="6804173"/>
            <a:ext cx="1443930" cy="441946"/>
          </a:xfrm>
          <a:prstGeom prst="rect">
            <a:avLst/>
          </a:prstGeom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331" y="1508420"/>
            <a:ext cx="3281082" cy="5539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87671" y="6795717"/>
            <a:ext cx="208582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Photo: Arturo </a:t>
            </a:r>
            <a:r>
              <a:rPr lang="en-US" sz="1000" dirty="0" err="1">
                <a:solidFill>
                  <a:schemeClr val="bg1"/>
                </a:solidFill>
              </a:rPr>
              <a:t>Sanabria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 smtClean="0">
                <a:solidFill>
                  <a:schemeClr val="bg1"/>
                </a:solidFill>
              </a:rPr>
              <a:t>Photoshare</a:t>
            </a:r>
            <a:endParaRPr lang="en-GB" sz="1000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6960" y="6504270"/>
            <a:ext cx="1440160" cy="44079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1464" y="6397921"/>
            <a:ext cx="1407238" cy="627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79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95959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2319</TotalTime>
  <Words>133</Words>
  <Application>Microsoft Office PowerPoint</Application>
  <PresentationFormat>Custom</PresentationFormat>
  <Paragraphs>28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WHO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RYLE, Theresa</dc:creator>
  <cp:lastModifiedBy>STEYN, Petrus</cp:lastModifiedBy>
  <cp:revision>107</cp:revision>
  <cp:lastPrinted>2016-06-27T15:09:02Z</cp:lastPrinted>
  <dcterms:created xsi:type="dcterms:W3CDTF">2016-04-22T13:08:28Z</dcterms:created>
  <dcterms:modified xsi:type="dcterms:W3CDTF">2018-07-26T07:14:12Z</dcterms:modified>
</cp:coreProperties>
</file>